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18"/>
  </p:notesMasterIdLst>
  <p:handoutMasterIdLst>
    <p:handoutMasterId r:id="rId19"/>
  </p:handoutMasterIdLst>
  <p:sldIdLst>
    <p:sldId id="1218" r:id="rId2"/>
    <p:sldId id="1219" r:id="rId3"/>
    <p:sldId id="1220" r:id="rId4"/>
    <p:sldId id="1248" r:id="rId5"/>
    <p:sldId id="1223" r:id="rId6"/>
    <p:sldId id="1227" r:id="rId7"/>
    <p:sldId id="1226" r:id="rId8"/>
    <p:sldId id="1228" r:id="rId9"/>
    <p:sldId id="1229" r:id="rId10"/>
    <p:sldId id="1230" r:id="rId11"/>
    <p:sldId id="1233" r:id="rId12"/>
    <p:sldId id="1234" r:id="rId13"/>
    <p:sldId id="1225" r:id="rId14"/>
    <p:sldId id="1231" r:id="rId15"/>
    <p:sldId id="1232" r:id="rId16"/>
    <p:sldId id="1221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61" autoAdjust="0"/>
    <p:restoredTop sz="75918" autoAdjust="0"/>
  </p:normalViewPr>
  <p:slideViewPr>
    <p:cSldViewPr snapToGrid="0">
      <p:cViewPr varScale="1">
        <p:scale>
          <a:sx n="95" d="100"/>
          <a:sy n="95" d="100"/>
        </p:scale>
        <p:origin x="1000" y="192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Paul" userId="514130d4-8f60-4cf3-9da5-b19626d2a459" providerId="ADAL" clId="{F4AD5055-BFCC-8E4B-AA6A-CFA46E166E1F}"/>
    <pc:docChg chg="custSel modSld">
      <pc:chgData name="Ellis Paul" userId="514130d4-8f60-4cf3-9da5-b19626d2a459" providerId="ADAL" clId="{F4AD5055-BFCC-8E4B-AA6A-CFA46E166E1F}" dt="2021-03-10T11:52:57.527" v="139" actId="20577"/>
      <pc:docMkLst>
        <pc:docMk/>
      </pc:docMkLst>
      <pc:sldChg chg="modSp mod">
        <pc:chgData name="Ellis Paul" userId="514130d4-8f60-4cf3-9da5-b19626d2a459" providerId="ADAL" clId="{F4AD5055-BFCC-8E4B-AA6A-CFA46E166E1F}" dt="2021-03-10T11:04:11.177" v="33" actId="20577"/>
        <pc:sldMkLst>
          <pc:docMk/>
          <pc:sldMk cId="3619525739" sldId="1218"/>
        </pc:sldMkLst>
        <pc:spChg chg="mod">
          <ac:chgData name="Ellis Paul" userId="514130d4-8f60-4cf3-9da5-b19626d2a459" providerId="ADAL" clId="{F4AD5055-BFCC-8E4B-AA6A-CFA46E166E1F}" dt="2021-03-10T11:04:11.177" v="33" actId="20577"/>
          <ac:spMkLst>
            <pc:docMk/>
            <pc:sldMk cId="3619525739" sldId="1218"/>
            <ac:spMk id="6" creationId="{3BABAB73-3653-B74E-9183-929188733908}"/>
          </ac:spMkLst>
        </pc:spChg>
        <pc:spChg chg="mod">
          <ac:chgData name="Ellis Paul" userId="514130d4-8f60-4cf3-9da5-b19626d2a459" providerId="ADAL" clId="{F4AD5055-BFCC-8E4B-AA6A-CFA46E166E1F}" dt="2021-03-10T11:04:07.104" v="28" actId="20577"/>
          <ac:spMkLst>
            <pc:docMk/>
            <pc:sldMk cId="3619525739" sldId="1218"/>
            <ac:spMk id="11" creationId="{5BF2160E-A6E9-FD46-A1CD-9453BC2EE333}"/>
          </ac:spMkLst>
        </pc:spChg>
      </pc:sldChg>
      <pc:sldChg chg="modNotesTx">
        <pc:chgData name="Ellis Paul" userId="514130d4-8f60-4cf3-9da5-b19626d2a459" providerId="ADAL" clId="{F4AD5055-BFCC-8E4B-AA6A-CFA46E166E1F}" dt="2021-03-10T11:52:57.527" v="139" actId="20577"/>
        <pc:sldMkLst>
          <pc:docMk/>
          <pc:sldMk cId="634149614" sldId="1231"/>
        </pc:sldMkLst>
      </pc:sldChg>
    </pc:docChg>
  </pc:docChgLst>
  <pc:docChgLst>
    <pc:chgData name="Ellis Paul" userId="514130d4-8f60-4cf3-9da5-b19626d2a459" providerId="ADAL" clId="{FA1830DD-8548-0B46-957C-4B465E260658}"/>
    <pc:docChg chg="modSld">
      <pc:chgData name="Ellis Paul" userId="514130d4-8f60-4cf3-9da5-b19626d2a459" providerId="ADAL" clId="{FA1830DD-8548-0B46-957C-4B465E260658}" dt="2021-03-11T15:58:17.501" v="1" actId="20577"/>
      <pc:docMkLst>
        <pc:docMk/>
      </pc:docMkLst>
      <pc:sldChg chg="modNotesTx">
        <pc:chgData name="Ellis Paul" userId="514130d4-8f60-4cf3-9da5-b19626d2a459" providerId="ADAL" clId="{FA1830DD-8548-0B46-957C-4B465E260658}" dt="2021-03-11T15:58:02.843" v="0" actId="20577"/>
        <pc:sldMkLst>
          <pc:docMk/>
          <pc:sldMk cId="2216364924" sldId="1223"/>
        </pc:sldMkLst>
      </pc:sldChg>
      <pc:sldChg chg="modNotesTx">
        <pc:chgData name="Ellis Paul" userId="514130d4-8f60-4cf3-9da5-b19626d2a459" providerId="ADAL" clId="{FA1830DD-8548-0B46-957C-4B465E260658}" dt="2021-03-11T15:58:17.501" v="1" actId="20577"/>
        <pc:sldMkLst>
          <pc:docMk/>
          <pc:sldMk cId="634149614" sldId="1231"/>
        </pc:sldMkLst>
      </pc:sldChg>
    </pc:docChg>
  </pc:docChgLst>
  <pc:docChgLst>
    <pc:chgData name="Dave Mazur" userId="9b876183-3b5b-4ac6-8ac9-1ba72b986a65" providerId="ADAL" clId="{396E157B-12B8-6249-A8BE-25C33BC02F13}"/>
    <pc:docChg chg="custSel addSld delSld modSld">
      <pc:chgData name="Dave Mazur" userId="9b876183-3b5b-4ac6-8ac9-1ba72b986a65" providerId="ADAL" clId="{396E157B-12B8-6249-A8BE-25C33BC02F13}" dt="2021-02-24T14:41:24.430" v="42"/>
      <pc:docMkLst>
        <pc:docMk/>
      </pc:docMkLst>
      <pc:sldChg chg="addSp delSp modSp mod">
        <pc:chgData name="Dave Mazur" userId="9b876183-3b5b-4ac6-8ac9-1ba72b986a65" providerId="ADAL" clId="{396E157B-12B8-6249-A8BE-25C33BC02F13}" dt="2021-02-24T14:41:24.430" v="42"/>
        <pc:sldMkLst>
          <pc:docMk/>
          <pc:sldMk cId="3619525739" sldId="1218"/>
        </pc:sldMkLst>
        <pc:spChg chg="del mod">
          <ac:chgData name="Dave Mazur" userId="9b876183-3b5b-4ac6-8ac9-1ba72b986a65" providerId="ADAL" clId="{396E157B-12B8-6249-A8BE-25C33BC02F13}" dt="2021-02-22T16:08:16.831" v="17" actId="478"/>
          <ac:spMkLst>
            <pc:docMk/>
            <pc:sldMk cId="3619525739" sldId="1218"/>
            <ac:spMk id="3" creationId="{3D32D7BF-4E51-5547-8A11-2BA67C5EBA85}"/>
          </ac:spMkLst>
        </pc:spChg>
        <pc:spChg chg="del">
          <ac:chgData name="Dave Mazur" userId="9b876183-3b5b-4ac6-8ac9-1ba72b986a65" providerId="ADAL" clId="{396E157B-12B8-6249-A8BE-25C33BC02F13}" dt="2021-02-24T14:41:06.445" v="36" actId="478"/>
          <ac:spMkLst>
            <pc:docMk/>
            <pc:sldMk cId="3619525739" sldId="1218"/>
            <ac:spMk id="4" creationId="{2EAE2F0D-3D48-2648-B496-EB0690BC4E44}"/>
          </ac:spMkLst>
        </pc:spChg>
        <pc:spChg chg="del">
          <ac:chgData name="Dave Mazur" userId="9b876183-3b5b-4ac6-8ac9-1ba72b986a65" providerId="ADAL" clId="{396E157B-12B8-6249-A8BE-25C33BC02F13}" dt="2021-02-24T14:41:10.236" v="38" actId="478"/>
          <ac:spMkLst>
            <pc:docMk/>
            <pc:sldMk cId="3619525739" sldId="1218"/>
            <ac:spMk id="5" creationId="{489B1067-0D12-5046-8688-234A5C2AD9DA}"/>
          </ac:spMkLst>
        </pc:spChg>
        <pc:spChg chg="mod">
          <ac:chgData name="Dave Mazur" userId="9b876183-3b5b-4ac6-8ac9-1ba72b986a65" providerId="ADAL" clId="{396E157B-12B8-6249-A8BE-25C33BC02F13}" dt="2021-02-22T16:08:10.791" v="16" actId="20577"/>
          <ac:spMkLst>
            <pc:docMk/>
            <pc:sldMk cId="3619525739" sldId="1218"/>
            <ac:spMk id="6" creationId="{3BABAB73-3653-B74E-9183-929188733908}"/>
          </ac:spMkLst>
        </pc:spChg>
        <pc:spChg chg="add del mod">
          <ac:chgData name="Dave Mazur" userId="9b876183-3b5b-4ac6-8ac9-1ba72b986a65" providerId="ADAL" clId="{396E157B-12B8-6249-A8BE-25C33BC02F13}" dt="2021-02-24T14:41:07.881" v="37" actId="478"/>
          <ac:spMkLst>
            <pc:docMk/>
            <pc:sldMk cId="3619525739" sldId="1218"/>
            <ac:spMk id="7" creationId="{87512B23-B35D-C44A-8273-66E5D308607F}"/>
          </ac:spMkLst>
        </pc:spChg>
        <pc:spChg chg="add del mod">
          <ac:chgData name="Dave Mazur" userId="9b876183-3b5b-4ac6-8ac9-1ba72b986a65" providerId="ADAL" clId="{396E157B-12B8-6249-A8BE-25C33BC02F13}" dt="2021-02-24T14:41:11.765" v="39" actId="478"/>
          <ac:spMkLst>
            <pc:docMk/>
            <pc:sldMk cId="3619525739" sldId="1218"/>
            <ac:spMk id="9" creationId="{9B1602B8-F01D-9941-904D-1F408FD6E09D}"/>
          </ac:spMkLst>
        </pc:spChg>
        <pc:spChg chg="add del mod">
          <ac:chgData name="Dave Mazur" userId="9b876183-3b5b-4ac6-8ac9-1ba72b986a65" providerId="ADAL" clId="{396E157B-12B8-6249-A8BE-25C33BC02F13}" dt="2021-02-24T14:41:16.278" v="41" actId="478"/>
          <ac:spMkLst>
            <pc:docMk/>
            <pc:sldMk cId="3619525739" sldId="1218"/>
            <ac:spMk id="10" creationId="{F7E463C5-2E99-0443-8711-4670977ED112}"/>
          </ac:spMkLst>
        </pc:spChg>
        <pc:spChg chg="add mod">
          <ac:chgData name="Dave Mazur" userId="9b876183-3b5b-4ac6-8ac9-1ba72b986a65" providerId="ADAL" clId="{396E157B-12B8-6249-A8BE-25C33BC02F13}" dt="2021-02-24T14:41:24.430" v="42"/>
          <ac:spMkLst>
            <pc:docMk/>
            <pc:sldMk cId="3619525739" sldId="1218"/>
            <ac:spMk id="11" creationId="{5BF2160E-A6E9-FD46-A1CD-9453BC2EE333}"/>
          </ac:spMkLst>
        </pc:spChg>
      </pc:sldChg>
      <pc:sldChg chg="mod modShow">
        <pc:chgData name="Dave Mazur" userId="9b876183-3b5b-4ac6-8ac9-1ba72b986a65" providerId="ADAL" clId="{396E157B-12B8-6249-A8BE-25C33BC02F13}" dt="2021-02-24T14:14:32.073" v="21" actId="729"/>
        <pc:sldMkLst>
          <pc:docMk/>
          <pc:sldMk cId="2901334475" sldId="1219"/>
        </pc:sldMkLst>
      </pc:sldChg>
      <pc:sldChg chg="modSp mod">
        <pc:chgData name="Dave Mazur" userId="9b876183-3b5b-4ac6-8ac9-1ba72b986a65" providerId="ADAL" clId="{396E157B-12B8-6249-A8BE-25C33BC02F13}" dt="2021-02-24T14:14:37.211" v="22" actId="20577"/>
        <pc:sldMkLst>
          <pc:docMk/>
          <pc:sldMk cId="3972144478" sldId="1220"/>
        </pc:sldMkLst>
        <pc:spChg chg="mod">
          <ac:chgData name="Dave Mazur" userId="9b876183-3b5b-4ac6-8ac9-1ba72b986a65" providerId="ADAL" clId="{396E157B-12B8-6249-A8BE-25C33BC02F13}" dt="2021-02-24T14:14:37.211" v="22" actId="20577"/>
          <ac:spMkLst>
            <pc:docMk/>
            <pc:sldMk cId="3972144478" sldId="1220"/>
            <ac:spMk id="2" creationId="{B12219FA-6851-364C-8949-BACC286749E8}"/>
          </ac:spMkLst>
        </pc:spChg>
      </pc:sldChg>
      <pc:sldChg chg="del mod modShow">
        <pc:chgData name="Dave Mazur" userId="9b876183-3b5b-4ac6-8ac9-1ba72b986a65" providerId="ADAL" clId="{396E157B-12B8-6249-A8BE-25C33BC02F13}" dt="2021-02-24T14:35:19.127" v="24" actId="2696"/>
        <pc:sldMkLst>
          <pc:docMk/>
          <pc:sldMk cId="1161782100" sldId="1222"/>
        </pc:sldMkLst>
      </pc:sldChg>
      <pc:sldChg chg="modNotesTx">
        <pc:chgData name="Dave Mazur" userId="9b876183-3b5b-4ac6-8ac9-1ba72b986a65" providerId="ADAL" clId="{396E157B-12B8-6249-A8BE-25C33BC02F13}" dt="2021-02-22T16:54:26.168" v="20" actId="20577"/>
        <pc:sldMkLst>
          <pc:docMk/>
          <pc:sldMk cId="2216364924" sldId="1223"/>
        </pc:sldMkLst>
      </pc:sldChg>
      <pc:sldChg chg="del mod modShow">
        <pc:chgData name="Dave Mazur" userId="9b876183-3b5b-4ac6-8ac9-1ba72b986a65" providerId="ADAL" clId="{396E157B-12B8-6249-A8BE-25C33BC02F13}" dt="2021-02-24T14:36:01.807" v="25" actId="2696"/>
        <pc:sldMkLst>
          <pc:docMk/>
          <pc:sldMk cId="2369097645" sldId="1235"/>
        </pc:sldMkLst>
      </pc:sldChg>
      <pc:sldChg chg="modSp add mod">
        <pc:chgData name="Dave Mazur" userId="9b876183-3b5b-4ac6-8ac9-1ba72b986a65" providerId="ADAL" clId="{396E157B-12B8-6249-A8BE-25C33BC02F13}" dt="2021-02-24T14:37:48.799" v="35" actId="20577"/>
        <pc:sldMkLst>
          <pc:docMk/>
          <pc:sldMk cId="2615561032" sldId="1248"/>
        </pc:sldMkLst>
        <pc:spChg chg="mod">
          <ac:chgData name="Dave Mazur" userId="9b876183-3b5b-4ac6-8ac9-1ba72b986a65" providerId="ADAL" clId="{396E157B-12B8-6249-A8BE-25C33BC02F13}" dt="2021-02-24T14:37:48.799" v="35" actId="20577"/>
          <ac:spMkLst>
            <pc:docMk/>
            <pc:sldMk cId="2615561032" sldId="1248"/>
            <ac:spMk id="2" creationId="{61A1CFE3-8F56-4D40-82F3-B3A67FD4DCA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4/30/21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63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00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8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docs.docker.com/storage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docker.com/compose/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EllisPaul/modern-app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FB17-37F0-3F4C-A57B-F3DBBADD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201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ABAB73-3653-B74E-9183-9291887339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March,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2160E-A6E9-FD46-A1CD-9453BC2EE333}"/>
              </a:ext>
            </a:extLst>
          </p:cNvPr>
          <p:cNvSpPr/>
          <p:nvPr/>
        </p:nvSpPr>
        <p:spPr>
          <a:xfrm>
            <a:off x="6489157" y="4629091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Ellis Paul</a:t>
            </a:r>
          </a:p>
          <a:p>
            <a:r>
              <a:rPr lang="en-US" dirty="0">
                <a:solidFill>
                  <a:srgbClr val="002060"/>
                </a:solidFill>
              </a:rPr>
              <a:t>Senior TAM</a:t>
            </a:r>
          </a:p>
        </p:txBody>
      </p:sp>
    </p:spTree>
    <p:extLst>
      <p:ext uri="{BB962C8B-B14F-4D97-AF65-F5344CB8AC3E}">
        <p14:creationId xmlns:p14="http://schemas.microsoft.com/office/powerpoint/2010/main" val="36195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8B09-5DC6-8A44-BE70-1F78E66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Images vs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79B5-0239-B146-B3FC-906CF10A11E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09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000" b="1" dirty="0"/>
              <a:t>Hello Image</a:t>
            </a:r>
          </a:p>
          <a:p>
            <a:r>
              <a:rPr lang="en-US" dirty="0"/>
              <a:t>% docker build –t hello .</a:t>
            </a:r>
          </a:p>
          <a:p>
            <a:r>
              <a:rPr lang="en-US" dirty="0"/>
              <a:t>- Creates a read-only template</a:t>
            </a:r>
          </a:p>
          <a:p>
            <a:r>
              <a:rPr lang="en-US" dirty="0"/>
              <a:t>- Can be based on multiple images/layers</a:t>
            </a:r>
          </a:p>
          <a:p>
            <a:r>
              <a:rPr lang="en-US" dirty="0"/>
              <a:t>- Cannot run by itself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90770C-3A95-9D4B-8A0A-D29AED5D36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21287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2000" b="1" dirty="0"/>
              <a:t>Hello Container</a:t>
            </a:r>
          </a:p>
          <a:p>
            <a:pPr algn="ctr"/>
            <a:endParaRPr lang="en-US" sz="2000" b="1" dirty="0"/>
          </a:p>
          <a:p>
            <a:pPr marL="273050" lvl="1" indent="0">
              <a:buNone/>
            </a:pPr>
            <a:r>
              <a:rPr lang="en-US" sz="1800" dirty="0"/>
              <a:t>% docker run hello</a:t>
            </a:r>
          </a:p>
          <a:p>
            <a:pPr marL="273050" lvl="1" indent="0">
              <a:buNone/>
            </a:pPr>
            <a:r>
              <a:rPr lang="en-US" sz="1800" dirty="0"/>
              <a:t>- runnable instance of an image</a:t>
            </a:r>
          </a:p>
          <a:p>
            <a:pPr marL="273050" lvl="1" indent="0">
              <a:buNone/>
            </a:pPr>
            <a:r>
              <a:rPr lang="en-US" sz="1800" dirty="0"/>
              <a:t>- creates a writeable layer</a:t>
            </a:r>
          </a:p>
          <a:p>
            <a:pPr marL="273050" lvl="1" indent="0">
              <a:buNone/>
            </a:pPr>
            <a:r>
              <a:rPr lang="en-US" sz="1800" dirty="0"/>
              <a:t>- adds compute, network, storage</a:t>
            </a:r>
          </a:p>
          <a:p>
            <a:pPr marL="273050" lvl="1" indent="0">
              <a:buNone/>
            </a:pPr>
            <a:endParaRPr lang="en-US" sz="18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C1071D4-5F6E-A54F-A8AC-C24EC1D3F98B}"/>
              </a:ext>
            </a:extLst>
          </p:cNvPr>
          <p:cNvSpPr txBox="1">
            <a:spLocks/>
          </p:cNvSpPr>
          <p:nvPr/>
        </p:nvSpPr>
        <p:spPr>
          <a:xfrm>
            <a:off x="1451942" y="4017364"/>
            <a:ext cx="3839586" cy="189046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0" tIns="0" rIns="59436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“hello” Image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ED0EF7-0EA1-A641-A4B7-3F364F479D8D}"/>
              </a:ext>
            </a:extLst>
          </p:cNvPr>
          <p:cNvGrpSpPr/>
          <p:nvPr/>
        </p:nvGrpSpPr>
        <p:grpSpPr>
          <a:xfrm>
            <a:off x="1451941" y="4607773"/>
            <a:ext cx="3839585" cy="1300053"/>
            <a:chOff x="6409005" y="2076188"/>
            <a:chExt cx="4972581" cy="28065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BA06EB-5E20-1E4E-87D0-2ED56F14FB82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Alpine Linux with Go Installed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801B66-45B9-D14E-8F64-31A773BA002F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Demo app compiled in Alpine Linux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C759B2-87B4-5C47-9222-E662B1396A3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Scratch image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233518-5CB8-E142-963E-0473035D7B16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Demo app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FDD9BF-CB5F-8541-A3E0-CCEE4A6C08EE}"/>
              </a:ext>
            </a:extLst>
          </p:cNvPr>
          <p:cNvSpPr/>
          <p:nvPr/>
        </p:nvSpPr>
        <p:spPr>
          <a:xfrm>
            <a:off x="6415790" y="4017364"/>
            <a:ext cx="5135043" cy="2038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599EC-3805-0A47-BB3A-8882E10A67C5}"/>
              </a:ext>
            </a:extLst>
          </p:cNvPr>
          <p:cNvSpPr/>
          <p:nvPr/>
        </p:nvSpPr>
        <p:spPr>
          <a:xfrm>
            <a:off x="6415790" y="4017364"/>
            <a:ext cx="5135043" cy="70453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359EC-7FCA-294A-8830-C09C0FF6F5D1}"/>
              </a:ext>
            </a:extLst>
          </p:cNvPr>
          <p:cNvSpPr/>
          <p:nvPr/>
        </p:nvSpPr>
        <p:spPr>
          <a:xfrm>
            <a:off x="6415790" y="4684426"/>
            <a:ext cx="5135043" cy="7045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Docker Runtime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AA1086-8BE2-784E-9888-C956E3643499}"/>
              </a:ext>
            </a:extLst>
          </p:cNvPr>
          <p:cNvSpPr/>
          <p:nvPr/>
        </p:nvSpPr>
        <p:spPr>
          <a:xfrm>
            <a:off x="6415790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F19C9-E425-FC4E-806A-187FDEE2456D}"/>
              </a:ext>
            </a:extLst>
          </p:cNvPr>
          <p:cNvSpPr/>
          <p:nvPr/>
        </p:nvSpPr>
        <p:spPr>
          <a:xfrm>
            <a:off x="8108798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B6F00-3B4F-F940-AA60-7B301782188B}"/>
              </a:ext>
            </a:extLst>
          </p:cNvPr>
          <p:cNvSpPr/>
          <p:nvPr/>
        </p:nvSpPr>
        <p:spPr>
          <a:xfrm>
            <a:off x="9811974" y="5418944"/>
            <a:ext cx="173885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790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E7B4E-EB8A-A343-BE67-B76E1C2DCD4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467152" y="1886027"/>
            <a:ext cx="2717800" cy="32512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5C6FAD7-CBF4-0245-A9E4-1D8AB7E5537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Docker can be greedy…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0A4F3-3C80-7245-A574-6D67439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CPU and Memory utilization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DC3E53A-6A09-8F45-ACD2-A3DD29C51A43}"/>
              </a:ext>
            </a:extLst>
          </p:cNvPr>
          <p:cNvSpPr txBox="1">
            <a:spLocks/>
          </p:cNvSpPr>
          <p:nvPr/>
        </p:nvSpPr>
        <p:spPr>
          <a:xfrm>
            <a:off x="592865" y="1357828"/>
            <a:ext cx="7726675" cy="48331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 containers have full access to memory and </a:t>
            </a:r>
            <a:r>
              <a:rPr lang="en-US" dirty="0" err="1"/>
              <a:t>cpu</a:t>
            </a:r>
            <a:r>
              <a:rPr lang="en-US" dirty="0"/>
              <a:t> of the host</a:t>
            </a:r>
          </a:p>
          <a:p>
            <a:r>
              <a:rPr lang="en-US" dirty="0"/>
              <a:t>If you don’t limit </a:t>
            </a:r>
            <a:r>
              <a:rPr lang="en-US" dirty="0" err="1"/>
              <a:t>cpu</a:t>
            </a:r>
            <a:r>
              <a:rPr lang="en-US" dirty="0"/>
              <a:t> and memory, docker can use all the system resources</a:t>
            </a:r>
          </a:p>
          <a:p>
            <a:r>
              <a:rPr lang="en-US" dirty="0"/>
              <a:t>How to limit:</a:t>
            </a:r>
          </a:p>
          <a:p>
            <a:r>
              <a:rPr lang="en-US" dirty="0"/>
              <a:t>% docker run –memory=“1g” hello</a:t>
            </a:r>
          </a:p>
          <a:p>
            <a:r>
              <a:rPr lang="en-US" dirty="0"/>
              <a:t>% docker run –</a:t>
            </a:r>
            <a:r>
              <a:rPr lang="en-US" dirty="0" err="1"/>
              <a:t>cpus</a:t>
            </a:r>
            <a:r>
              <a:rPr lang="en-US" dirty="0"/>
              <a:t>=“1.0” hello</a:t>
            </a:r>
          </a:p>
          <a:p>
            <a:r>
              <a:rPr lang="en-US" dirty="0"/>
              <a:t>Show before and after:</a:t>
            </a:r>
          </a:p>
          <a:p>
            <a:r>
              <a:rPr lang="en-US" dirty="0"/>
              <a:t>% free –m</a:t>
            </a:r>
          </a:p>
          <a:p>
            <a:r>
              <a:rPr lang="en-US" dirty="0"/>
              <a:t>% df -h</a:t>
            </a:r>
          </a:p>
        </p:txBody>
      </p:sp>
    </p:spTree>
    <p:extLst>
      <p:ext uri="{BB962C8B-B14F-4D97-AF65-F5344CB8AC3E}">
        <p14:creationId xmlns:p14="http://schemas.microsoft.com/office/powerpoint/2010/main" val="26446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48FD80-96AF-C84D-BEB5-6207D281AE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929856" cy="4572000"/>
          </a:xfrm>
        </p:spPr>
        <p:txBody>
          <a:bodyPr/>
          <a:lstStyle/>
          <a:p>
            <a:r>
              <a:rPr lang="en-US" dirty="0"/>
              <a:t>Containers have a writeable layer</a:t>
            </a:r>
          </a:p>
          <a:p>
            <a:r>
              <a:rPr lang="en-US" dirty="0"/>
              <a:t>However, any data you write goes away when the container exits (including logs)</a:t>
            </a:r>
          </a:p>
          <a:p>
            <a:r>
              <a:rPr lang="en-US" dirty="0"/>
              <a:t>Solution:  Create a volume on the host filesystem</a:t>
            </a:r>
          </a:p>
          <a:p>
            <a:r>
              <a:rPr lang="en-US" dirty="0"/>
              <a:t>% docker volume create my-vol</a:t>
            </a:r>
          </a:p>
          <a:p>
            <a:r>
              <a:rPr lang="en-US" dirty="0"/>
              <a:t>% docker volume ls</a:t>
            </a:r>
          </a:p>
          <a:p>
            <a:r>
              <a:rPr lang="en-US" dirty="0"/>
              <a:t>% docker volume rm my-vol</a:t>
            </a:r>
          </a:p>
          <a:p>
            <a:r>
              <a:rPr lang="en-US" dirty="0">
                <a:hlinkClick r:id="rId2"/>
              </a:rPr>
              <a:t>https://docs.docker.com/storage/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1675A-92F8-8646-ACE4-4BF6DFB5ADD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Persistent Storage for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EC11C-8408-B341-B8B1-3C22285F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Volumes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1339D-89D3-A642-BCBC-F52E8B32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65" y="2023671"/>
            <a:ext cx="4683815" cy="32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0248-43CD-9743-B00C-8DB1F229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Dockerfile vs Docker Compose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0D752-C23B-AC4D-B56C-0F80C54CFE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4772" y="1473173"/>
            <a:ext cx="5893593" cy="1594692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>
              <a:buNone/>
            </a:pPr>
            <a:r>
              <a:rPr lang="en-US" b="1" dirty="0"/>
              <a:t>Dockerfile</a:t>
            </a:r>
          </a:p>
          <a:p>
            <a:r>
              <a:rPr lang="en-US" sz="1600" dirty="0"/>
              <a:t>Simple text file</a:t>
            </a:r>
          </a:p>
          <a:p>
            <a:r>
              <a:rPr lang="en-US" sz="1600" dirty="0"/>
              <a:t>Contains commands to assemble an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D8EF4B-A6DC-A045-B45E-CEFD18ADFF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4771" y="3234129"/>
            <a:ext cx="5893593" cy="3061739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/>
              <a:t>Docker Compose</a:t>
            </a:r>
          </a:p>
          <a:p>
            <a:r>
              <a:rPr lang="en-US" dirty="0"/>
              <a:t>         </a:t>
            </a:r>
            <a:r>
              <a:rPr lang="en-US" sz="1600" dirty="0"/>
              <a:t>YAML file (docker-</a:t>
            </a:r>
            <a:r>
              <a:rPr lang="en-US" sz="1600" dirty="0" err="1"/>
              <a:t>compose.yml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Defines and runs multi-container applications</a:t>
            </a:r>
          </a:p>
          <a:p>
            <a:r>
              <a:rPr lang="en-US" sz="1600" dirty="0"/>
              <a:t>         Can call a Dockerfile or define everything in Compose</a:t>
            </a:r>
          </a:p>
          <a:p>
            <a:r>
              <a:rPr lang="en-US" sz="1600" dirty="0"/>
              <a:t>        Configure, create and start all application services</a:t>
            </a:r>
          </a:p>
          <a:p>
            <a:r>
              <a:rPr lang="en-US" sz="1600" dirty="0"/>
              <a:t>          </a:t>
            </a:r>
            <a:r>
              <a:rPr lang="en-US" sz="1600" dirty="0">
                <a:hlinkClick r:id="rId2"/>
              </a:rPr>
              <a:t>https://docs.docker.com/compose/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8B9F0-CFEB-EA4E-AA9C-602BFC8C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71" y="1473172"/>
            <a:ext cx="5272808" cy="47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14A15C-7477-2E44-961D-1403CF14E5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495271"/>
            <a:ext cx="5194300" cy="4572000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pPr marL="800100" lvl="1" indent="-342900"/>
            <a:r>
              <a:rPr lang="en-US" dirty="0"/>
              <a:t>Is an environment for running containerized applications on a single node</a:t>
            </a:r>
          </a:p>
          <a:p>
            <a:r>
              <a:rPr lang="en-US" dirty="0"/>
              <a:t>Kubernetes</a:t>
            </a:r>
          </a:p>
          <a:p>
            <a:pPr marL="800100" lvl="1" indent="-342900"/>
            <a:r>
              <a:rPr lang="en-US" dirty="0"/>
              <a:t>Allows you to run containers across multiple compute nodes (VM or physical)</a:t>
            </a:r>
          </a:p>
          <a:p>
            <a:pPr marL="800100" lvl="1" indent="-342900"/>
            <a:r>
              <a:rPr lang="en-US" dirty="0"/>
              <a:t>Allows you to automate container provisioning, networking, load-balancing, security and scaling across multiple nodes running Docker (or other container runtime)</a:t>
            </a:r>
          </a:p>
          <a:p>
            <a:pPr marL="800100" lvl="1" indent="-342900"/>
            <a:r>
              <a:rPr lang="en-US" dirty="0"/>
              <a:t>Collection of nodes managed by a single Kubernetes instance is a Kubernetes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B2735-3BFF-5344-8AF7-BEF3CADF92B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30 Second Intro to Kubernetes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9E346-3C80-E146-A209-26B6BBA0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 Kubernetes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D2AC4-9F00-2B46-A563-DED4DF7E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161" y="509541"/>
            <a:ext cx="2640182" cy="137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E050C-E5BA-424D-9EFD-10F935E1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38" y="2208202"/>
            <a:ext cx="5934337" cy="40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7F572A-74D3-314A-8C2C-B1522B789E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Next Time:  Kubernetes</a:t>
            </a:r>
          </a:p>
        </p:txBody>
      </p:sp>
    </p:spTree>
    <p:extLst>
      <p:ext uri="{BB962C8B-B14F-4D97-AF65-F5344CB8AC3E}">
        <p14:creationId xmlns:p14="http://schemas.microsoft.com/office/powerpoint/2010/main" val="13255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67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D242A-E303-3F48-9A67-2BA0F8F9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in the last session…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7BA08F7F-884A-7346-A9DD-6037661B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5D874-886B-B345-AA8E-9927BEA8165D}"/>
              </a:ext>
            </a:extLst>
          </p:cNvPr>
          <p:cNvSpPr txBox="1"/>
          <p:nvPr/>
        </p:nvSpPr>
        <p:spPr>
          <a:xfrm>
            <a:off x="-33052" y="2135895"/>
            <a:ext cx="6394437" cy="258621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- Micro-service architecture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Intro to Containers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Intro to Docker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9013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2219FA-6851-364C-8949-BACC286749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  <a:p>
            <a:r>
              <a:rPr lang="en-US" dirty="0"/>
              <a:t>Images from Scratch</a:t>
            </a:r>
          </a:p>
          <a:p>
            <a:r>
              <a:rPr lang="en-US" dirty="0"/>
              <a:t>Images vs Containers</a:t>
            </a:r>
          </a:p>
          <a:p>
            <a:r>
              <a:rPr lang="en-US" dirty="0"/>
              <a:t>Dockerfile vs Docker Compose</a:t>
            </a:r>
          </a:p>
          <a:p>
            <a:r>
              <a:rPr lang="en-US" dirty="0"/>
              <a:t>Docker vs Kubernetes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4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https://github.com/EllisPaul</a:t>
            </a:r>
            <a:r>
              <a:rPr lang="en-US">
                <a:hlinkClick r:id="rId4"/>
              </a:rPr>
              <a:t>/modern-apps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6155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AFFC-A909-944F-8B8A-0C965D2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0D76-26A2-6E40-BEB4-CF51FBBC61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In the simplest form an image is a base filesystem</a:t>
            </a:r>
          </a:p>
          <a:p>
            <a:r>
              <a:rPr lang="en-US" dirty="0"/>
              <a:t>An image does not have a state</a:t>
            </a:r>
          </a:p>
          <a:p>
            <a:r>
              <a:rPr lang="en-US" dirty="0"/>
              <a:t>An image is a read-only template</a:t>
            </a:r>
          </a:p>
          <a:p>
            <a:pPr lvl="1"/>
            <a:r>
              <a:rPr lang="en-US" dirty="0"/>
              <a:t>Cannot be modified</a:t>
            </a:r>
          </a:p>
          <a:p>
            <a:pPr>
              <a:buNone/>
            </a:pPr>
            <a:r>
              <a:rPr lang="en-US" dirty="0"/>
              <a:t>You can build your own image or use images developed by others</a:t>
            </a:r>
          </a:p>
          <a:p>
            <a:r>
              <a:rPr lang="en-US" dirty="0"/>
              <a:t>Images are stored in a repository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8C7D99-3F0F-194D-B220-60BEA075D81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758503" y="1600200"/>
            <a:ext cx="2616851" cy="2071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37E17-BF55-1A4F-9F0A-5656EAAAB177}"/>
              </a:ext>
            </a:extLst>
          </p:cNvPr>
          <p:cNvSpPr txBox="1"/>
          <p:nvPr/>
        </p:nvSpPr>
        <p:spPr>
          <a:xfrm>
            <a:off x="579809" y="1016507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Base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4589-8C1A-D141-9C86-E22B837A7550}"/>
              </a:ext>
            </a:extLst>
          </p:cNvPr>
          <p:cNvSpPr txBox="1"/>
          <p:nvPr/>
        </p:nvSpPr>
        <p:spPr>
          <a:xfrm>
            <a:off x="6321287" y="1006609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Layered Image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DA629F2-80CF-E84B-A72F-F2F95BF6961B}"/>
              </a:ext>
            </a:extLst>
          </p:cNvPr>
          <p:cNvSpPr txBox="1">
            <a:spLocks/>
          </p:cNvSpPr>
          <p:nvPr/>
        </p:nvSpPr>
        <p:spPr>
          <a:xfrm>
            <a:off x="5764338" y="3957381"/>
            <a:ext cx="5893593" cy="1867050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 can be based on multiple layers</a:t>
            </a:r>
          </a:p>
          <a:p>
            <a:pPr lvl="1"/>
            <a:r>
              <a:rPr lang="en-US" dirty="0"/>
              <a:t>Stacked on top of each other</a:t>
            </a:r>
          </a:p>
          <a:p>
            <a:pPr>
              <a:buNone/>
            </a:pPr>
            <a:r>
              <a:rPr lang="en-US" b="1" i="1" dirty="0"/>
              <a:t>Cannot run an image by itself</a:t>
            </a:r>
          </a:p>
        </p:txBody>
      </p:sp>
    </p:spTree>
    <p:extLst>
      <p:ext uri="{BB962C8B-B14F-4D97-AF65-F5344CB8AC3E}">
        <p14:creationId xmlns:p14="http://schemas.microsoft.com/office/powerpoint/2010/main" val="22163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44EC1D-F8EA-5C45-B5D2-3B1628B9E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652093" cy="4572000"/>
          </a:xfrm>
        </p:spPr>
        <p:txBody>
          <a:bodyPr/>
          <a:lstStyle/>
          <a:p>
            <a:r>
              <a:rPr lang="en-US" dirty="0"/>
              <a:t>Scratch – pure base </a:t>
            </a:r>
            <a:r>
              <a:rPr lang="en-US" dirty="0" err="1"/>
              <a:t>linux</a:t>
            </a:r>
            <a:r>
              <a:rPr lang="en-US" dirty="0"/>
              <a:t> image, limited functionality</a:t>
            </a:r>
          </a:p>
          <a:p>
            <a:r>
              <a:rPr lang="en-US" dirty="0"/>
              <a:t>Alpine, </a:t>
            </a:r>
            <a:r>
              <a:rPr lang="en-US" dirty="0" err="1"/>
              <a:t>BusyBox</a:t>
            </a:r>
            <a:r>
              <a:rPr lang="en-US" dirty="0"/>
              <a:t> – simple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Debian, Ubuntu, CentOS – more advanced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Microsoft/</a:t>
            </a:r>
            <a:r>
              <a:rPr lang="en-US" dirty="0" err="1"/>
              <a:t>servercore</a:t>
            </a:r>
            <a:r>
              <a:rPr lang="en-US" dirty="0"/>
              <a:t> – windows server base image</a:t>
            </a:r>
          </a:p>
          <a:p>
            <a:r>
              <a:rPr lang="en-US" dirty="0"/>
              <a:t>Microsoft/nanocore – smaller footprint windows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0E1DE-CE4A-DE47-96B9-988479A62E2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From Docker Hub, GCR, ACR, Harbor,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6AB580-52CA-6E4E-BE85-02094541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Base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3B29D-AC05-B24F-8F5A-B7260C79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17" y="1600201"/>
            <a:ext cx="5322396" cy="38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building an image 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FROM: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#this is the </a:t>
            </a:r>
            <a:r>
              <a:rPr lang="en-US" dirty="0" err="1"/>
              <a:t>cmd</a:t>
            </a:r>
            <a:r>
              <a:rPr lang="en-US" dirty="0"/>
              <a:t> running the application</a:t>
            </a:r>
          </a:p>
          <a:p>
            <a:r>
              <a:rPr lang="en-US" dirty="0"/>
              <a:t>CMD [“/hello”]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DC72C-EBC4-774A-B679-D72915CFA0B3}"/>
              </a:ext>
            </a:extLst>
          </p:cNvPr>
          <p:cNvGrpSpPr/>
          <p:nvPr/>
        </p:nvGrpSpPr>
        <p:grpSpPr>
          <a:xfrm>
            <a:off x="6409005" y="2308824"/>
            <a:ext cx="4972581" cy="1404650"/>
            <a:chOff x="6461486" y="4555475"/>
            <a:chExt cx="4972581" cy="14046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87493" y="5257800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Alpine Linux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34128D-FF08-4F49-B6EC-E6DB7DB0EEC4}"/>
                </a:ext>
              </a:extLst>
            </p:cNvPr>
            <p:cNvSpPr/>
            <p:nvPr/>
          </p:nvSpPr>
          <p:spPr>
            <a:xfrm>
              <a:off x="6461486" y="4555475"/>
              <a:ext cx="4946574" cy="1404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61486" y="4555475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Hello App from laptop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87CB3-1B2E-5643-ABD2-93839F59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7" y="4827277"/>
            <a:ext cx="5146184" cy="122081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</p:spTree>
    <p:extLst>
      <p:ext uri="{BB962C8B-B14F-4D97-AF65-F5344CB8AC3E}">
        <p14:creationId xmlns:p14="http://schemas.microsoft.com/office/powerpoint/2010/main" val="2464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adding a shell script to the hello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FROM: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COPY </a:t>
            </a:r>
            <a:r>
              <a:rPr lang="en-US" dirty="0" err="1"/>
              <a:t>compute.sh</a:t>
            </a:r>
            <a:r>
              <a:rPr lang="en-US" dirty="0"/>
              <a:t> /</a:t>
            </a:r>
          </a:p>
          <a:p>
            <a:r>
              <a:rPr lang="en-US" dirty="0"/>
              <a:t>RUN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compute.sh</a:t>
            </a:r>
            <a:endParaRPr lang="en-US" dirty="0"/>
          </a:p>
          <a:p>
            <a:r>
              <a:rPr lang="en-US" dirty="0"/>
              <a:t>#this is the </a:t>
            </a:r>
            <a:r>
              <a:rPr lang="en-US" dirty="0" err="1"/>
              <a:t>cmd</a:t>
            </a:r>
            <a:r>
              <a:rPr lang="en-US" dirty="0"/>
              <a:t> running the application</a:t>
            </a:r>
          </a:p>
          <a:p>
            <a:r>
              <a:rPr lang="en-US" dirty="0"/>
              <a:t>CMD [“/</a:t>
            </a:r>
            <a:r>
              <a:rPr lang="en-US" dirty="0" err="1"/>
              <a:t>compute.sh</a:t>
            </a:r>
            <a:r>
              <a:rPr lang="en-US" dirty="0"/>
              <a:t>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4FCEB-813D-184C-9A60-CE43836195F5}"/>
              </a:ext>
            </a:extLst>
          </p:cNvPr>
          <p:cNvSpPr/>
          <p:nvPr/>
        </p:nvSpPr>
        <p:spPr>
          <a:xfrm>
            <a:off x="6435012" y="3430869"/>
            <a:ext cx="4946574" cy="70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Alpine Linux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29010"/>
            <a:ext cx="4946574" cy="211917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17EE7C-FEB8-AC4E-88E3-11FD03332E6E}"/>
              </a:ext>
            </a:extLst>
          </p:cNvPr>
          <p:cNvSpPr/>
          <p:nvPr/>
        </p:nvSpPr>
        <p:spPr>
          <a:xfrm>
            <a:off x="6409005" y="2728544"/>
            <a:ext cx="4946574" cy="702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App from laptop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4B77C-9383-244F-95F1-C07A22F7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6" y="4698971"/>
            <a:ext cx="5420059" cy="15005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313253-6936-CF4F-85EF-A8CBB2157E1A}"/>
              </a:ext>
            </a:extLst>
          </p:cNvPr>
          <p:cNvSpPr/>
          <p:nvPr/>
        </p:nvSpPr>
        <p:spPr>
          <a:xfrm>
            <a:off x="6422009" y="2029010"/>
            <a:ext cx="4946574" cy="702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 err="1">
                <a:solidFill>
                  <a:schemeClr val="bg1"/>
                </a:solidFill>
              </a:rPr>
              <a:t>Compute.sh</a:t>
            </a:r>
            <a:r>
              <a:rPr lang="en-US" sz="1600" b="1" dirty="0">
                <a:solidFill>
                  <a:schemeClr val="bg1"/>
                </a:solidFill>
              </a:rPr>
              <a:t> from laptop</a:t>
            </a:r>
          </a:p>
        </p:txBody>
      </p:sp>
    </p:spTree>
    <p:extLst>
      <p:ext uri="{BB962C8B-B14F-4D97-AF65-F5344CB8AC3E}">
        <p14:creationId xmlns:p14="http://schemas.microsoft.com/office/powerpoint/2010/main" val="31242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Go Lang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FROM:  golang:1.15-alpine AS build</a:t>
            </a:r>
          </a:p>
          <a:p>
            <a:r>
              <a:rPr lang="en-US" dirty="0"/>
              <a:t>WORKDIR /</a:t>
            </a:r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r>
              <a:rPr lang="en-US" dirty="0"/>
              <a:t>COPY </a:t>
            </a:r>
            <a:r>
              <a:rPr lang="en-US" dirty="0" err="1"/>
              <a:t>main.go</a:t>
            </a:r>
            <a:r>
              <a:rPr lang="en-US" dirty="0"/>
              <a:t> go.* /</a:t>
            </a:r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r>
              <a:rPr lang="en-US" dirty="0"/>
              <a:t>RUN CGO_ENABLED=0 go build –o /bin/demo</a:t>
            </a:r>
          </a:p>
          <a:p>
            <a:r>
              <a:rPr lang="en-US" dirty="0"/>
              <a:t>FROM scratch</a:t>
            </a:r>
          </a:p>
          <a:p>
            <a:r>
              <a:rPr lang="en-US" dirty="0"/>
              <a:t>COPY –from=build /bin/demo /bin/demo</a:t>
            </a:r>
          </a:p>
          <a:p>
            <a:r>
              <a:rPr lang="en-US" dirty="0"/>
              <a:t>ENTRYPOINT [“/bin/demo”]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199"/>
            <a:ext cx="5867538" cy="3961151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76188"/>
            <a:ext cx="4946574" cy="280651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E31C59-C164-9C4A-98CA-1BDFE3C7DAA0}"/>
              </a:ext>
            </a:extLst>
          </p:cNvPr>
          <p:cNvGrpSpPr/>
          <p:nvPr/>
        </p:nvGrpSpPr>
        <p:grpSpPr>
          <a:xfrm>
            <a:off x="6409005" y="2076188"/>
            <a:ext cx="4972581" cy="2806514"/>
            <a:chOff x="6409005" y="2076188"/>
            <a:chExt cx="4972581" cy="28065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Alpine Linux with Go Installed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Demo app compiled in Alpine Linux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313253-6936-CF4F-85EF-A8CBB2157E1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Scratch image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758354-0D5D-4849-9BA4-B6ED16476C13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Demo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2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Light Template 2020" id="{3995BBDC-A0E8-1747-A3DD-1931C41E5534}" vid="{D6E8281D-33CD-3B46-84CD-9F5B684022D6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1640</TotalTime>
  <Words>769</Words>
  <Application>Microsoft Macintosh PowerPoint</Application>
  <PresentationFormat>Custom</PresentationFormat>
  <Paragraphs>143</Paragraphs>
  <Slides>16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VMware_white_16x9</vt:lpstr>
      <vt:lpstr>Docker 201</vt:lpstr>
      <vt:lpstr>Previously in the last session…</vt:lpstr>
      <vt:lpstr>PowerPoint Presentation</vt:lpstr>
      <vt:lpstr>Presentation and Playbook</vt:lpstr>
      <vt:lpstr>Images</vt:lpstr>
      <vt:lpstr>Examples of Base Images</vt:lpstr>
      <vt:lpstr>Example of building an image from scratch</vt:lpstr>
      <vt:lpstr>Example adding a shell script to the hello image</vt:lpstr>
      <vt:lpstr>Example with Go Lang</vt:lpstr>
      <vt:lpstr>Finally, Images vs Containers</vt:lpstr>
      <vt:lpstr>A note on CPU and Memory utilization</vt:lpstr>
      <vt:lpstr>Docker Volumes</vt:lpstr>
      <vt:lpstr>Dockerfile vs Docker Compose</vt:lpstr>
      <vt:lpstr>Docker vs Kubernetes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Corporate Template</dc:title>
  <dc:creator>Dave Mazur</dc:creator>
  <cp:lastModifiedBy>Microsoft Office User</cp:lastModifiedBy>
  <cp:revision>26</cp:revision>
  <dcterms:created xsi:type="dcterms:W3CDTF">2020-08-25T14:21:03Z</dcterms:created>
  <dcterms:modified xsi:type="dcterms:W3CDTF">2021-04-30T14:07:53Z</dcterms:modified>
</cp:coreProperties>
</file>